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notesMasterIdLst>
    <p:notesMasterId r:id="rId5"/>
  </p:notesMasterIdLst>
  <p:sldIdLst>
    <p:sldId id="290" r:id="rId2"/>
    <p:sldId id="291" r:id="rId3"/>
    <p:sldId id="266" r:id="rId4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103E89A1-7F42-407B-A896-3947AAB9319D}" type="datetimeFigureOut">
              <a:rPr lang="ar-IQ" smtClean="0"/>
              <a:pPr/>
              <a:t>18/07/1439</a:t>
            </a:fld>
            <a:endParaRPr lang="ar-IQ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IQ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D3B2042-25EC-4040-9216-D84BD1EADC5B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949630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5E5C-80B7-478C-BC49-E7DCE7285126}" type="datetimeFigureOut">
              <a:rPr lang="ar-IQ" smtClean="0"/>
              <a:pPr/>
              <a:t>18/07/1439</a:t>
            </a:fld>
            <a:endParaRPr lang="ar-IQ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32B1CE94-9DAC-474B-A213-CF0E64057459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5E5C-80B7-478C-BC49-E7DCE7285126}" type="datetimeFigureOut">
              <a:rPr lang="ar-IQ" smtClean="0"/>
              <a:pPr/>
              <a:t>18/07/1439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1CE94-9DAC-474B-A213-CF0E6405745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5E5C-80B7-478C-BC49-E7DCE7285126}" type="datetimeFigureOut">
              <a:rPr lang="ar-IQ" smtClean="0"/>
              <a:pPr/>
              <a:t>18/07/1439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1CE94-9DAC-474B-A213-CF0E6405745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5E5C-80B7-478C-BC49-E7DCE7285126}" type="datetimeFigureOut">
              <a:rPr lang="ar-IQ" smtClean="0"/>
              <a:pPr/>
              <a:t>18/07/1439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1CE94-9DAC-474B-A213-CF0E64057459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5E5C-80B7-478C-BC49-E7DCE7285126}" type="datetimeFigureOut">
              <a:rPr lang="ar-IQ" smtClean="0"/>
              <a:pPr/>
              <a:t>18/07/1439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ar-IQ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2B1CE94-9DAC-474B-A213-CF0E6405745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5E5C-80B7-478C-BC49-E7DCE7285126}" type="datetimeFigureOut">
              <a:rPr lang="ar-IQ" smtClean="0"/>
              <a:pPr/>
              <a:t>18/07/1439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1CE94-9DAC-474B-A213-CF0E64057459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5E5C-80B7-478C-BC49-E7DCE7285126}" type="datetimeFigureOut">
              <a:rPr lang="ar-IQ" smtClean="0"/>
              <a:pPr/>
              <a:t>18/07/1439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1CE94-9DAC-474B-A213-CF0E64057459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5E5C-80B7-478C-BC49-E7DCE7285126}" type="datetimeFigureOut">
              <a:rPr lang="ar-IQ" smtClean="0"/>
              <a:pPr/>
              <a:t>18/07/1439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1CE94-9DAC-474B-A213-CF0E6405745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5E5C-80B7-478C-BC49-E7DCE7285126}" type="datetimeFigureOut">
              <a:rPr lang="ar-IQ" smtClean="0"/>
              <a:pPr/>
              <a:t>18/07/1439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1CE94-9DAC-474B-A213-CF0E6405745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5E5C-80B7-478C-BC49-E7DCE7285126}" type="datetimeFigureOut">
              <a:rPr lang="ar-IQ" smtClean="0"/>
              <a:pPr/>
              <a:t>18/07/1439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1CE94-9DAC-474B-A213-CF0E64057459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5E5C-80B7-478C-BC49-E7DCE7285126}" type="datetimeFigureOut">
              <a:rPr lang="ar-IQ" smtClean="0"/>
              <a:pPr/>
              <a:t>18/07/1439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2B1CE94-9DAC-474B-A213-CF0E64057459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0D75E5C-80B7-478C-BC49-E7DCE7285126}" type="datetimeFigureOut">
              <a:rPr lang="ar-IQ" smtClean="0"/>
              <a:pPr/>
              <a:t>18/07/1439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IQ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32B1CE94-9DAC-474B-A213-CF0E64057459}" type="slidenum">
              <a:rPr lang="ar-IQ" smtClean="0"/>
              <a:pPr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شعله كامله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شعله مقربه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96648"/>
            <a:ext cx="9144000" cy="64647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8987857"/>
              </p:ext>
            </p:extLst>
          </p:nvPr>
        </p:nvGraphicFramePr>
        <p:xfrm>
          <a:off x="2633731" y="2132856"/>
          <a:ext cx="4140835" cy="2280680"/>
        </p:xfrm>
        <a:graphic>
          <a:graphicData uri="http://schemas.openxmlformats.org/drawingml/2006/table">
            <a:tbl>
              <a:tblPr rtl="1"/>
              <a:tblGrid>
                <a:gridCol w="2483435"/>
                <a:gridCol w="1657400"/>
              </a:tblGrid>
              <a:tr h="0"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IQ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Arial"/>
                        </a:rPr>
                        <a:t>موقع الاعلان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IQ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Arial"/>
                        </a:rPr>
                        <a:t>مجموع المساحة (م2)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ar-IQ" sz="1600" b="1">
                          <a:latin typeface="Calibri"/>
                          <a:ea typeface="Calibri"/>
                          <a:cs typeface="Arial"/>
                        </a:rPr>
                        <a:t>في الجزرات الوسطية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IQ" sz="1600">
                          <a:latin typeface="Calibri"/>
                          <a:ea typeface="Calibri"/>
                          <a:cs typeface="Arial"/>
                        </a:rPr>
                        <a:t>144 م2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ar-IQ" sz="1400" b="1">
                          <a:latin typeface="Calibri"/>
                          <a:ea typeface="Calibri"/>
                          <a:cs typeface="Arial"/>
                        </a:rPr>
                        <a:t>في جزرة وسطية ورصيفين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IQ" sz="1600">
                          <a:latin typeface="Calibri"/>
                          <a:ea typeface="Calibri"/>
                          <a:cs typeface="Arial"/>
                        </a:rPr>
                        <a:t>3357 م2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ar-IQ" sz="1400" b="1">
                          <a:latin typeface="Calibri"/>
                          <a:ea typeface="Calibri"/>
                          <a:cs typeface="Arial"/>
                        </a:rPr>
                        <a:t>في رصيف واحد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IQ" sz="1600">
                          <a:latin typeface="Calibri"/>
                          <a:ea typeface="Calibri"/>
                          <a:cs typeface="Arial"/>
                        </a:rPr>
                        <a:t>23892 م2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</a:tr>
              <a:tr h="317768">
                <a:tc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ar-IQ" sz="1400" b="1">
                          <a:latin typeface="Calibri"/>
                          <a:ea typeface="Calibri"/>
                          <a:cs typeface="Arial"/>
                        </a:rPr>
                        <a:t>في رصيفي الشارع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IQ" sz="1600">
                          <a:latin typeface="Calibri"/>
                          <a:ea typeface="Calibri"/>
                          <a:cs typeface="Arial"/>
                        </a:rPr>
                        <a:t>110841 م2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ar-IQ" sz="1400" b="1">
                          <a:latin typeface="Calibri"/>
                          <a:ea typeface="Calibri"/>
                          <a:cs typeface="Arial"/>
                        </a:rPr>
                        <a:t>في الساحات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IQ" sz="1600">
                          <a:latin typeface="Calibri"/>
                          <a:ea typeface="Calibri"/>
                          <a:cs typeface="Arial"/>
                        </a:rPr>
                        <a:t>0 م2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IQ" sz="1400" b="1" dirty="0" smtClean="0">
                          <a:latin typeface="Calibri"/>
                          <a:ea typeface="Calibri"/>
                          <a:cs typeface="Arial"/>
                        </a:rPr>
                        <a:t>المساحة </a:t>
                      </a:r>
                      <a:r>
                        <a:rPr lang="ar-IQ" sz="1400" b="1" dirty="0">
                          <a:latin typeface="Calibri"/>
                          <a:ea typeface="Calibri"/>
                          <a:cs typeface="Arial"/>
                        </a:rPr>
                        <a:t>الاعلانية المتاحة للبلدية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IQ" sz="1600" b="1" dirty="0">
                          <a:latin typeface="Calibri"/>
                          <a:ea typeface="Calibri"/>
                          <a:cs typeface="Arial"/>
                        </a:rPr>
                        <a:t>38233 م2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</a:tbl>
          </a:graphicData>
        </a:graphic>
      </p:graphicFrame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3599285" y="1428736"/>
            <a:ext cx="1152525" cy="4873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16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بلدية الشعلة</a:t>
            </a:r>
            <a:endParaRPr kumimoji="0" lang="ar-IQ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571472" y="5929330"/>
            <a:ext cx="8186737" cy="569913"/>
          </a:xfrm>
          <a:prstGeom prst="wedgeRoundRectCallout">
            <a:avLst>
              <a:gd name="adj1" fmla="val -16713"/>
              <a:gd name="adj2" fmla="val 73736"/>
              <a:gd name="adj3" fmla="val 16667"/>
            </a:avLst>
          </a:prstGeom>
          <a:gradFill rotWithShape="0">
            <a:gsLst>
              <a:gs pos="0">
                <a:srgbClr val="B2A1C7"/>
              </a:gs>
              <a:gs pos="50000">
                <a:srgbClr val="8064A2"/>
              </a:gs>
              <a:gs pos="100000">
                <a:srgbClr val="B2A1C7"/>
              </a:gs>
            </a:gsLst>
            <a:lin ang="5400000" scaled="1"/>
          </a:gradFill>
          <a:ln w="12700">
            <a:solidFill>
              <a:srgbClr val="8064A2"/>
            </a:solidFill>
            <a:miter lim="800000"/>
            <a:headEnd/>
            <a:tailEnd/>
          </a:ln>
          <a:effectLst>
            <a:outerShdw dist="28398" dir="3806097" algn="ctr" rotWithShape="0">
              <a:srgbClr val="3F315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1800" b="1" i="0" u="none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مجموع المساحة الاعلانية</a:t>
            </a:r>
            <a:r>
              <a:rPr kumimoji="0" lang="ar-IQ" sz="1800" b="1" i="0" u="none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 الكلية</a:t>
            </a:r>
            <a:r>
              <a:rPr kumimoji="0" lang="ar-SA" sz="1800" b="1" i="0" u="none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 لعموم البلديات في جانبي الكرخ والرصافة = 605,110م2</a:t>
            </a:r>
            <a:endParaRPr kumimoji="0" lang="ar-IQ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2643174" y="4643446"/>
            <a:ext cx="4211638" cy="715089"/>
          </a:xfrm>
          <a:prstGeom prst="wedgeRoundRectCallout">
            <a:avLst>
              <a:gd name="adj1" fmla="val -15935"/>
              <a:gd name="adj2" fmla="val 71805"/>
              <a:gd name="adj3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B8CCE4"/>
              </a:gs>
            </a:gsLst>
            <a:lin ang="5400000" scaled="1"/>
          </a:gradFill>
          <a:ln w="12700">
            <a:solidFill>
              <a:srgbClr val="95B3D7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kumimoji="0" lang="ar-SA" sz="1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مجموع المساحة الاعلانية لعموم بلديات الكرخ = </a:t>
            </a:r>
            <a:r>
              <a:rPr lang="ar-SA" b="1" dirty="0" smtClean="0"/>
              <a:t>089</a:t>
            </a:r>
            <a:r>
              <a:rPr lang="ar-IQ" b="1" dirty="0" smtClean="0"/>
              <a:t>,</a:t>
            </a:r>
            <a:r>
              <a:rPr lang="ar-SA" b="1" dirty="0" smtClean="0"/>
              <a:t> 253م2</a:t>
            </a:r>
            <a:endParaRPr kumimoji="0" lang="ar-IQ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300</TotalTime>
  <Words>62</Words>
  <Application>Microsoft Office PowerPoint</Application>
  <PresentationFormat>On-screen Show 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Equity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تنظيم الحملات الانتخابية في مدينة بغداد</dc:title>
  <dc:creator>sai</dc:creator>
  <cp:lastModifiedBy>DR.Ahmed Saker 2o1O</cp:lastModifiedBy>
  <cp:revision>28</cp:revision>
  <dcterms:created xsi:type="dcterms:W3CDTF">2018-02-08T10:05:44Z</dcterms:created>
  <dcterms:modified xsi:type="dcterms:W3CDTF">2018-04-03T09:22:19Z</dcterms:modified>
</cp:coreProperties>
</file>